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71" r:id="rId8"/>
    <p:sldId id="262" r:id="rId9"/>
    <p:sldId id="270" r:id="rId10"/>
    <p:sldId id="279" r:id="rId11"/>
    <p:sldId id="264" r:id="rId12"/>
    <p:sldId id="276" r:id="rId13"/>
    <p:sldId id="272" r:id="rId14"/>
    <p:sldId id="265" r:id="rId15"/>
    <p:sldId id="267" r:id="rId16"/>
    <p:sldId id="273" r:id="rId17"/>
    <p:sldId id="274" r:id="rId18"/>
    <p:sldId id="268" r:id="rId19"/>
    <p:sldId id="269" r:id="rId20"/>
    <p:sldId id="275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587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269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561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7641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87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3116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934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188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2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2677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633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FCC35EA-7B43-41CB-B83B-A92D6FED7729}" type="datetimeFigureOut">
              <a:rPr lang="pl-PL" smtClean="0"/>
              <a:t>18.05.2021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3610CE9-0168-4DB7-A691-C4C4EA3981D3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44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102398-AAF9-4CDE-B97A-EE7CE919B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Numerical</a:t>
            </a:r>
            <a:r>
              <a:rPr lang="pl-PL" dirty="0"/>
              <a:t> </a:t>
            </a:r>
            <a:r>
              <a:rPr lang="pl-PL" dirty="0" err="1"/>
              <a:t>integration</a:t>
            </a:r>
            <a:r>
              <a:rPr lang="pl-PL" dirty="0"/>
              <a:t> </a:t>
            </a:r>
            <a:r>
              <a:rPr lang="pl-PL" dirty="0" err="1"/>
              <a:t>methods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47A033A-A60F-4EBA-8503-3D22813E65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Wojciech </a:t>
            </a:r>
            <a:r>
              <a:rPr lang="pl-PL" dirty="0" err="1"/>
              <a:t>Metelski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67947287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5EA75E-CEB4-4C56-A746-B1804337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864CA1BE-4643-44CB-BB64-D62A89353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0340" y="2317898"/>
            <a:ext cx="3191320" cy="3217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931581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48EB45-CDC3-499B-9B91-9E23E295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 err="1"/>
              <a:t>Trapezoidal</a:t>
            </a:r>
            <a:r>
              <a:rPr lang="pl-PL" b="1" dirty="0"/>
              <a:t> </a:t>
            </a:r>
            <a:r>
              <a:rPr lang="pl-PL" b="1" dirty="0" err="1"/>
              <a:t>rule</a:t>
            </a:r>
            <a:br>
              <a:rPr lang="pl-PL" b="1" dirty="0"/>
            </a:br>
            <a:r>
              <a:rPr lang="pl-PL" sz="2700" dirty="0" err="1"/>
              <a:t>Instead</a:t>
            </a:r>
            <a:r>
              <a:rPr lang="pl-PL" sz="2700" dirty="0"/>
              <a:t> of </a:t>
            </a:r>
            <a:r>
              <a:rPr lang="pl-PL" sz="2700" dirty="0" err="1"/>
              <a:t>fitting</a:t>
            </a:r>
            <a:r>
              <a:rPr lang="pl-PL" sz="2700" dirty="0"/>
              <a:t> </a:t>
            </a:r>
            <a:r>
              <a:rPr lang="pl-PL" sz="2700" dirty="0" err="1"/>
              <a:t>rectangles</a:t>
            </a:r>
            <a:r>
              <a:rPr lang="pl-PL" sz="2700" dirty="0"/>
              <a:t> </a:t>
            </a:r>
            <a:r>
              <a:rPr lang="pl-PL" sz="2700" dirty="0" err="1"/>
              <a:t>under</a:t>
            </a:r>
            <a:r>
              <a:rPr lang="pl-PL" sz="2700" dirty="0"/>
              <a:t> the </a:t>
            </a:r>
            <a:r>
              <a:rPr lang="pl-PL" sz="2700" dirty="0" err="1"/>
              <a:t>curve</a:t>
            </a:r>
            <a:r>
              <a:rPr lang="pl-PL" sz="2700" dirty="0"/>
              <a:t> we </a:t>
            </a:r>
            <a:r>
              <a:rPr lang="pl-PL" sz="2700" dirty="0" err="1"/>
              <a:t>can</a:t>
            </a:r>
            <a:r>
              <a:rPr lang="pl-PL" sz="2700" dirty="0"/>
              <a:t> </a:t>
            </a:r>
            <a:r>
              <a:rPr lang="pl-PL" sz="2700" dirty="0" err="1"/>
              <a:t>use</a:t>
            </a:r>
            <a:r>
              <a:rPr lang="pl-PL" sz="2700" dirty="0"/>
              <a:t> </a:t>
            </a:r>
            <a:r>
              <a:rPr lang="pl-PL" sz="2700" dirty="0" err="1"/>
              <a:t>trapezoids</a:t>
            </a:r>
            <a:r>
              <a:rPr lang="pl-PL" sz="27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4F248F04-9B70-43AB-8C70-5490E22478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2762" y="1825625"/>
                <a:ext cx="8231038" cy="4351338"/>
              </a:xfrm>
            </p:spPr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l-PL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pl-P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pl-PL" b="0" dirty="0">
                    <a:ea typeface="Cambria Math" panose="02040503050406030204" pitchFamily="18" charset="0"/>
                  </a:rPr>
                </a:br>
                <a:br>
                  <a:rPr lang="pl-PL" b="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l-P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l-P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pl-P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l-PL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4F248F04-9B70-43AB-8C70-5490E2247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2762" y="1825625"/>
                <a:ext cx="823103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880B5286-2B64-4B8C-B0DE-FB6CE89C6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32" y="2927305"/>
            <a:ext cx="2860989" cy="2147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5957354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D06ECE-CD06-43F7-B5D6-96677A86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Trapezoidal</a:t>
            </a:r>
            <a:r>
              <a:rPr lang="pl-PL" b="1" dirty="0"/>
              <a:t> </a:t>
            </a:r>
            <a:r>
              <a:rPr lang="pl-PL" b="1" dirty="0" err="1"/>
              <a:t>rule</a:t>
            </a:r>
            <a:r>
              <a:rPr lang="pl-PL" b="1" dirty="0"/>
              <a:t> </a:t>
            </a:r>
            <a:r>
              <a:rPr lang="pl-PL" b="1" dirty="0" err="1"/>
              <a:t>continued</a:t>
            </a:r>
            <a:endParaRPr lang="pl-PL" b="1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A87C018-348E-450F-A295-C1482CEA2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539" y="1846263"/>
            <a:ext cx="4747247" cy="4022725"/>
          </a:xfrm>
        </p:spPr>
      </p:pic>
    </p:spTree>
    <p:extLst>
      <p:ext uri="{BB962C8B-B14F-4D97-AF65-F5344CB8AC3E}">
        <p14:creationId xmlns:p14="http://schemas.microsoft.com/office/powerpoint/2010/main" val="2090830215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0F0C1D-C93D-4C32-A834-44D346F9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Code</a:t>
            </a:r>
            <a:r>
              <a:rPr lang="pl-PL" b="1" dirty="0"/>
              <a:t> </a:t>
            </a:r>
            <a:r>
              <a:rPr lang="pl-PL" b="1" dirty="0" err="1"/>
              <a:t>example</a:t>
            </a:r>
            <a:endParaRPr lang="pl-PL" b="1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17EF595-D3B7-4BED-AC8A-844E05CB3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736" y="2177217"/>
            <a:ext cx="3268528" cy="3383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058140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981621-7872-4E58-ADC0-FB646638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Trapezoidal</a:t>
            </a:r>
            <a:r>
              <a:rPr lang="pl-PL" b="1" dirty="0"/>
              <a:t> </a:t>
            </a:r>
            <a:r>
              <a:rPr lang="pl-PL" b="1" dirty="0" err="1"/>
              <a:t>rule</a:t>
            </a:r>
            <a:r>
              <a:rPr lang="pl-PL" b="1" dirty="0"/>
              <a:t> vs Riemann </a:t>
            </a:r>
            <a:r>
              <a:rPr lang="pl-PL" b="1" dirty="0" err="1"/>
              <a:t>sums</a:t>
            </a:r>
            <a:endParaRPr lang="pl-PL" b="1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15EE0A39-27C1-4844-B43C-F83F164E55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01" y="2027208"/>
            <a:ext cx="4004694" cy="18251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2" descr="enter image description here">
            <a:extLst>
              <a:ext uri="{FF2B5EF4-FFF2-40B4-BE49-F238E27FC236}">
                <a16:creationId xmlns:a16="http://schemas.microsoft.com/office/drawing/2014/main" id="{3B81D3EE-B224-4182-BFD1-2BD4C038E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430" y="3614134"/>
            <a:ext cx="5777669" cy="23525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35946247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0450C1-9433-49AB-A32D-CB435E27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Simpson’s</a:t>
            </a:r>
            <a:r>
              <a:rPr lang="pl-PL" b="1" dirty="0"/>
              <a:t> 1/3 </a:t>
            </a:r>
            <a:r>
              <a:rPr lang="pl-PL" b="1" dirty="0" err="1"/>
              <a:t>rule</a:t>
            </a:r>
            <a:endParaRPr lang="pl-P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A87EEDB8-C86B-4E6E-BE9C-92B687296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l-PL" dirty="0">
                    <a:latin typeface="+mj-lt"/>
                  </a:rPr>
                  <a:t>Suppose we </a:t>
                </a:r>
                <a:r>
                  <a:rPr lang="pl-PL" dirty="0" err="1">
                    <a:latin typeface="+mj-lt"/>
                  </a:rPr>
                  <a:t>have</a:t>
                </a:r>
                <a:r>
                  <a:rPr lang="pl-PL" dirty="0">
                    <a:latin typeface="+mj-lt"/>
                  </a:rPr>
                  <a:t> 3 </a:t>
                </a:r>
                <a:r>
                  <a:rPr lang="pl-PL" dirty="0" err="1">
                    <a:latin typeface="+mj-lt"/>
                  </a:rPr>
                  <a:t>adjacent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points</a:t>
                </a:r>
                <a:r>
                  <a:rPr lang="pl-PL" dirty="0">
                    <a:latin typeface="+mj-lt"/>
                  </a:rPr>
                  <a:t> and we </a:t>
                </a:r>
                <a:r>
                  <a:rPr lang="pl-PL" dirty="0" err="1">
                    <a:latin typeface="+mj-lt"/>
                  </a:rPr>
                  <a:t>fit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them</a:t>
                </a:r>
                <a:r>
                  <a:rPr lang="pl-PL" dirty="0">
                    <a:latin typeface="+mj-lt"/>
                  </a:rPr>
                  <a:t> to a </a:t>
                </a:r>
                <a:r>
                  <a:rPr lang="pl-PL" dirty="0" err="1">
                    <a:latin typeface="+mj-lt"/>
                  </a:rPr>
                  <a:t>second</a:t>
                </a:r>
                <a:r>
                  <a:rPr lang="pl-PL" dirty="0">
                    <a:latin typeface="+mj-lt"/>
                  </a:rPr>
                  <a:t> order </a:t>
                </a:r>
                <a:r>
                  <a:rPr lang="pl-PL" dirty="0" err="1">
                    <a:latin typeface="+mj-lt"/>
                  </a:rPr>
                  <a:t>polynomial</a:t>
                </a:r>
                <a:r>
                  <a:rPr lang="pl-PL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sz="2400" dirty="0">
                  <a:latin typeface="+mj-lt"/>
                </a:endParaRPr>
              </a:p>
              <a:p>
                <a:pPr marL="0" indent="0">
                  <a:buNone/>
                </a:pPr>
                <a:endParaRPr lang="pl-PL" sz="2400" dirty="0">
                  <a:latin typeface="+mj-lt"/>
                </a:endParaRPr>
              </a:p>
              <a:p>
                <a:pPr marL="0" indent="0">
                  <a:buNone/>
                </a:pPr>
                <a:endParaRPr lang="pl-PL" sz="24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A87EEDB8-C86B-4E6E-BE9C-92B687296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2"/>
                <a:stretch>
                  <a:fillRect l="-1507" t="-458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7EC10878-1057-46D1-85F9-CD13BA35B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2694"/>
            <a:ext cx="2439838" cy="1831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7042ED85-23E1-4C5F-ACBF-B6FFE805193E}"/>
                  </a:ext>
                </a:extLst>
              </p:cNvPr>
              <p:cNvSpPr txBox="1"/>
              <p:nvPr/>
            </p:nvSpPr>
            <p:spPr>
              <a:xfrm>
                <a:off x="3830128" y="3429000"/>
                <a:ext cx="6832121" cy="2316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pl-PL" sz="2400" dirty="0">
                    <a:latin typeface="+mj-lt"/>
                  </a:rPr>
                  <a:t>We </a:t>
                </a:r>
                <a:r>
                  <a:rPr lang="pl-PL" sz="2400" dirty="0" err="1">
                    <a:latin typeface="+mj-lt"/>
                  </a:rPr>
                  <a:t>can</a:t>
                </a:r>
                <a:r>
                  <a:rPr lang="pl-PL" sz="2400" dirty="0">
                    <a:latin typeface="+mj-lt"/>
                  </a:rPr>
                  <a:t> </a:t>
                </a:r>
                <a:r>
                  <a:rPr lang="pl-PL" sz="2400" dirty="0" err="1">
                    <a:latin typeface="+mj-lt"/>
                  </a:rPr>
                  <a:t>use</a:t>
                </a:r>
                <a:r>
                  <a:rPr lang="pl-PL" sz="2400" dirty="0">
                    <a:latin typeface="+mj-lt"/>
                  </a:rPr>
                  <a:t> </a:t>
                </a:r>
                <a:r>
                  <a:rPr lang="pl-PL" sz="2400" dirty="0" err="1">
                    <a:latin typeface="+mj-lt"/>
                  </a:rPr>
                  <a:t>Lagrange</a:t>
                </a:r>
                <a:r>
                  <a:rPr lang="pl-PL" sz="2400" dirty="0">
                    <a:latin typeface="+mj-lt"/>
                  </a:rPr>
                  <a:t> </a:t>
                </a:r>
                <a:r>
                  <a:rPr lang="pl-PL" sz="2400" dirty="0" err="1">
                    <a:latin typeface="+mj-lt"/>
                  </a:rPr>
                  <a:t>polynomial</a:t>
                </a:r>
                <a:r>
                  <a:rPr lang="pl-PL" sz="2400" dirty="0">
                    <a:latin typeface="+mj-lt"/>
                  </a:rPr>
                  <a:t>  </a:t>
                </a:r>
                <a:r>
                  <a:rPr lang="pl-PL" sz="2400" dirty="0" err="1">
                    <a:latin typeface="+mj-lt"/>
                  </a:rPr>
                  <a:t>interpolation</a:t>
                </a:r>
                <a:r>
                  <a:rPr lang="pl-PL" sz="2400" dirty="0">
                    <a:latin typeface="+mj-lt"/>
                  </a:rPr>
                  <a:t> to </a:t>
                </a:r>
                <a:r>
                  <a:rPr lang="pl-PL" sz="2400" dirty="0" err="1">
                    <a:latin typeface="+mj-lt"/>
                  </a:rPr>
                  <a:t>find</a:t>
                </a:r>
                <a:r>
                  <a:rPr lang="pl-PL" sz="2400" dirty="0">
                    <a:latin typeface="+mj-lt"/>
                  </a:rPr>
                  <a:t> and </a:t>
                </a:r>
                <a:r>
                  <a:rPr lang="pl-PL" sz="2400" dirty="0" err="1">
                    <a:latin typeface="+mj-lt"/>
                  </a:rPr>
                  <a:t>expression</a:t>
                </a:r>
                <a:r>
                  <a:rPr lang="pl-PL" sz="2400" dirty="0">
                    <a:latin typeface="+mj-lt"/>
                  </a:rPr>
                  <a:t> P(x) for </a:t>
                </a:r>
                <a:r>
                  <a:rPr lang="pl-PL" sz="2400" dirty="0" err="1">
                    <a:latin typeface="+mj-lt"/>
                  </a:rPr>
                  <a:t>this</a:t>
                </a:r>
                <a:r>
                  <a:rPr lang="pl-PL" sz="2400" dirty="0">
                    <a:latin typeface="+mj-lt"/>
                  </a:rPr>
                  <a:t> </a:t>
                </a:r>
                <a:r>
                  <a:rPr lang="pl-PL" sz="2400" dirty="0" err="1">
                    <a:latin typeface="+mj-lt"/>
                  </a:rPr>
                  <a:t>polynomial</a:t>
                </a:r>
                <a:r>
                  <a:rPr lang="pl-PL" sz="2400" dirty="0">
                    <a:latin typeface="+mj-lt"/>
                  </a:rPr>
                  <a:t>. Performing </a:t>
                </a:r>
                <a:r>
                  <a:rPr lang="pl-PL" sz="2400" dirty="0" err="1">
                    <a:latin typeface="+mj-lt"/>
                  </a:rPr>
                  <a:t>integration</a:t>
                </a:r>
                <a:r>
                  <a:rPr lang="pl-PL" sz="2400" dirty="0">
                    <a:latin typeface="+mj-lt"/>
                  </a:rPr>
                  <a:t> on P(x) </a:t>
                </a:r>
                <a:r>
                  <a:rPr lang="pl-PL" sz="2400" dirty="0" err="1">
                    <a:latin typeface="+mj-lt"/>
                  </a:rPr>
                  <a:t>would</a:t>
                </a:r>
                <a:r>
                  <a:rPr lang="pl-PL" sz="2400" dirty="0">
                    <a:latin typeface="+mj-lt"/>
                  </a:rPr>
                  <a:t> </a:t>
                </a:r>
                <a:r>
                  <a:rPr lang="pl-PL" sz="2400" dirty="0" err="1">
                    <a:latin typeface="+mj-lt"/>
                  </a:rPr>
                  <a:t>give</a:t>
                </a:r>
                <a:r>
                  <a:rPr lang="pl-PL" sz="2400" dirty="0">
                    <a:latin typeface="+mj-lt"/>
                  </a:rPr>
                  <a:t> </a:t>
                </a:r>
                <a:r>
                  <a:rPr lang="pl-PL" sz="2400" dirty="0" err="1">
                    <a:latin typeface="+mj-lt"/>
                  </a:rPr>
                  <a:t>us</a:t>
                </a:r>
                <a:r>
                  <a:rPr lang="pl-PL" sz="2400" dirty="0">
                    <a:latin typeface="+mj-lt"/>
                  </a:rPr>
                  <a:t>:</a:t>
                </a:r>
                <a:br>
                  <a:rPr lang="pl-PL" sz="1800" dirty="0">
                    <a:latin typeface="+mj-lt"/>
                  </a:rPr>
                </a:br>
                <a:endParaRPr lang="pl-PL" sz="180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sSub>
                            <m:sSub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7042ED85-23E1-4C5F-ACBF-B6FFE805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128" y="3429000"/>
                <a:ext cx="6832121" cy="2316853"/>
              </a:xfrm>
              <a:prstGeom prst="rect">
                <a:avLst/>
              </a:prstGeom>
              <a:blipFill>
                <a:blip r:embed="rId4"/>
                <a:stretch>
                  <a:fillRect l="-1338" t="-2105" r="-44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86708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8545C1-4735-43AF-82D9-E53D09B5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Simpson’s</a:t>
            </a:r>
            <a:r>
              <a:rPr lang="pl-PL" b="1" dirty="0"/>
              <a:t> 1/3 </a:t>
            </a:r>
            <a:r>
              <a:rPr lang="pl-PL" b="1" dirty="0" err="1"/>
              <a:t>rule</a:t>
            </a:r>
            <a:r>
              <a:rPr lang="pl-PL" b="1" dirty="0"/>
              <a:t> </a:t>
            </a:r>
            <a:r>
              <a:rPr lang="pl-PL" b="1" dirty="0" err="1"/>
              <a:t>continued</a:t>
            </a:r>
            <a:endParaRPr lang="pl-PL" b="1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47AA8B9-58AF-44B8-890D-C57765FCD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88" y="2333625"/>
            <a:ext cx="485775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956863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A0F175-D7FF-4849-8CB3-FEE7807B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Code</a:t>
            </a:r>
            <a:r>
              <a:rPr lang="pl-PL" b="1" dirty="0"/>
              <a:t> </a:t>
            </a:r>
            <a:r>
              <a:rPr lang="pl-PL" b="1" dirty="0" err="1"/>
              <a:t>example</a:t>
            </a:r>
            <a:endParaRPr lang="pl-PL" b="1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D062E2F-ED22-44FC-AAF6-6E6AA754C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956" y="2400969"/>
            <a:ext cx="5472087" cy="325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030011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796096-2DC2-4227-9001-ABF8E00F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3509"/>
          </a:xfrm>
        </p:spPr>
        <p:txBody>
          <a:bodyPr>
            <a:normAutofit/>
          </a:bodyPr>
          <a:lstStyle/>
          <a:p>
            <a:r>
              <a:rPr lang="pl-PL" b="1" dirty="0" err="1"/>
              <a:t>Simpson’s</a:t>
            </a:r>
            <a:r>
              <a:rPr lang="pl-PL" b="1" dirty="0"/>
              <a:t> 3/8 </a:t>
            </a:r>
            <a:r>
              <a:rPr lang="pl-PL" b="1" dirty="0" err="1"/>
              <a:t>rule</a:t>
            </a:r>
            <a:br>
              <a:rPr lang="pl-PL" b="1" dirty="0"/>
            </a:br>
            <a:r>
              <a:rPr lang="pl-PL" sz="2700" dirty="0" err="1"/>
              <a:t>Similar</a:t>
            </a:r>
            <a:r>
              <a:rPr lang="pl-PL" sz="2700" dirty="0"/>
              <a:t> to </a:t>
            </a:r>
            <a:r>
              <a:rPr lang="pl-PL" sz="2700" dirty="0" err="1"/>
              <a:t>Simspon’s</a:t>
            </a:r>
            <a:r>
              <a:rPr lang="pl-PL" sz="2700" dirty="0"/>
              <a:t> 1/3 </a:t>
            </a:r>
            <a:r>
              <a:rPr lang="pl-PL" sz="2700" dirty="0" err="1"/>
              <a:t>rule</a:t>
            </a:r>
            <a:r>
              <a:rPr lang="pl-PL" sz="2700" dirty="0"/>
              <a:t> </a:t>
            </a:r>
            <a:r>
              <a:rPr lang="pl-PL" sz="2700" dirty="0" err="1"/>
              <a:t>except</a:t>
            </a:r>
            <a:r>
              <a:rPr lang="pl-PL" sz="2700" dirty="0"/>
              <a:t> we </a:t>
            </a:r>
            <a:r>
              <a:rPr lang="pl-PL" sz="2700" dirty="0" err="1"/>
              <a:t>use</a:t>
            </a:r>
            <a:r>
              <a:rPr lang="pl-PL" sz="2700" dirty="0"/>
              <a:t> </a:t>
            </a:r>
            <a:r>
              <a:rPr lang="pl-PL" sz="2700" dirty="0" err="1"/>
              <a:t>higher</a:t>
            </a:r>
            <a:r>
              <a:rPr lang="pl-PL" sz="2700" dirty="0"/>
              <a:t> order </a:t>
            </a:r>
            <a:r>
              <a:rPr lang="pl-PL" sz="2700" dirty="0" err="1"/>
              <a:t>polynomial</a:t>
            </a:r>
            <a:endParaRPr lang="pl-PL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BE39521-A391-4E39-A053-F00F09998F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pl-P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p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∗(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nary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BE39521-A391-4E39-A053-F00F09998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111813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0FE1FB-A389-4CA4-B2DC-87F5DD49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Romberg’s</a:t>
            </a:r>
            <a:r>
              <a:rPr lang="pl-PL" b="1" dirty="0"/>
              <a:t> </a:t>
            </a:r>
            <a:r>
              <a:rPr lang="pl-PL" b="1" dirty="0" err="1"/>
              <a:t>method</a:t>
            </a:r>
            <a:endParaRPr lang="pl-P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8E04B20-4905-4A99-B7CE-F175C2B0A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:r>
                  <a:rPr lang="pl-PL" dirty="0">
                    <a:latin typeface="+mj-lt"/>
                  </a:rPr>
                  <a:t>Romberg’s </a:t>
                </a:r>
                <a:r>
                  <a:rPr lang="pl-PL" dirty="0" err="1">
                    <a:latin typeface="+mj-lt"/>
                  </a:rPr>
                  <a:t>method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is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based</a:t>
                </a:r>
                <a:r>
                  <a:rPr lang="pl-PL" dirty="0">
                    <a:latin typeface="+mj-lt"/>
                  </a:rPr>
                  <a:t> on </a:t>
                </a:r>
                <a:r>
                  <a:rPr lang="pl-PL" b="0" i="0" dirty="0" err="1">
                    <a:solidFill>
                      <a:srgbClr val="202122"/>
                    </a:solidFill>
                    <a:effectLst/>
                    <a:latin typeface="+mj-lt"/>
                  </a:rPr>
                  <a:t>repeatedly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applying</a:t>
                </a:r>
                <a:r>
                  <a:rPr lang="pl-PL" dirty="0">
                    <a:latin typeface="+mj-lt"/>
                  </a:rPr>
                  <a:t> Richardson </a:t>
                </a:r>
                <a:r>
                  <a:rPr lang="pl-PL" dirty="0" err="1">
                    <a:latin typeface="+mj-lt"/>
                  </a:rPr>
                  <a:t>extrapolation</a:t>
                </a:r>
                <a:r>
                  <a:rPr lang="pl-PL" dirty="0">
                    <a:latin typeface="+mj-lt"/>
                  </a:rPr>
                  <a:t> on the </a:t>
                </a:r>
                <a:r>
                  <a:rPr lang="pl-PL" dirty="0" err="1">
                    <a:latin typeface="+mj-lt"/>
                  </a:rPr>
                  <a:t>trapezium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rule</a:t>
                </a:r>
                <a:r>
                  <a:rPr lang="pl-PL" dirty="0">
                    <a:latin typeface="+mj-lt"/>
                  </a:rPr>
                  <a:t>.</a:t>
                </a:r>
              </a:p>
              <a:p>
                <a:pPr marL="0" indent="0">
                  <a:buNone/>
                </a:pPr>
                <a:r>
                  <a:rPr lang="pl-PL" dirty="0">
                    <a:latin typeface="+mj-lt"/>
                  </a:rPr>
                  <a:t>Richardson </a:t>
                </a:r>
                <a:r>
                  <a:rPr lang="pl-PL" dirty="0" err="1">
                    <a:latin typeface="+mj-lt"/>
                  </a:rPr>
                  <a:t>extrapolation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is</a:t>
                </a:r>
                <a:r>
                  <a:rPr lang="pl-PL" dirty="0">
                    <a:latin typeface="+mj-lt"/>
                  </a:rPr>
                  <a:t> a </a:t>
                </a:r>
                <a:r>
                  <a:rPr lang="pl-PL" dirty="0" err="1">
                    <a:latin typeface="+mj-lt"/>
                  </a:rPr>
                  <a:t>sequence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accelearation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method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used</a:t>
                </a:r>
                <a:r>
                  <a:rPr lang="pl-PL" dirty="0">
                    <a:latin typeface="+mj-lt"/>
                  </a:rPr>
                  <a:t> to </a:t>
                </a:r>
                <a:r>
                  <a:rPr lang="pl-PL" dirty="0" err="1">
                    <a:latin typeface="+mj-lt"/>
                  </a:rPr>
                  <a:t>improve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convergence</a:t>
                </a:r>
                <a:r>
                  <a:rPr lang="pl-PL" dirty="0">
                    <a:latin typeface="+mj-lt"/>
                  </a:rPr>
                  <a:t> of a </a:t>
                </a:r>
                <a:r>
                  <a:rPr lang="pl-PL" dirty="0" err="1">
                    <a:latin typeface="+mj-lt"/>
                  </a:rPr>
                  <a:t>sequence</a:t>
                </a:r>
                <a:r>
                  <a:rPr lang="pl-PL" dirty="0">
                    <a:latin typeface="+mj-lt"/>
                  </a:rPr>
                  <a:t> of </a:t>
                </a:r>
                <a:r>
                  <a:rPr lang="pl-PL" dirty="0" err="1">
                    <a:latin typeface="+mj-lt"/>
                  </a:rPr>
                  <a:t>estimates</a:t>
                </a:r>
                <a:r>
                  <a:rPr lang="pl-PL" dirty="0">
                    <a:latin typeface="+mj-lt"/>
                  </a:rPr>
                  <a:t> of </a:t>
                </a:r>
                <a:r>
                  <a:rPr lang="pl-PL" dirty="0" err="1">
                    <a:latin typeface="+mj-lt"/>
                  </a:rPr>
                  <a:t>some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value</a:t>
                </a:r>
                <a:r>
                  <a:rPr lang="pl-PL" dirty="0">
                    <a:latin typeface="+mj-lt"/>
                  </a:rPr>
                  <a:t> </a:t>
                </a:r>
                <a:br>
                  <a:rPr lang="pl-PL" i="1" dirty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l-PL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pl-PL" dirty="0">
                    <a:latin typeface="+mj-lt"/>
                  </a:rPr>
                  <a:t>In essence, </a:t>
                </a:r>
                <a:r>
                  <a:rPr lang="pl-PL" dirty="0" err="1">
                    <a:latin typeface="+mj-lt"/>
                  </a:rPr>
                  <a:t>given</a:t>
                </a:r>
                <a:r>
                  <a:rPr lang="pl-PL" dirty="0">
                    <a:latin typeface="+mj-lt"/>
                  </a:rPr>
                  <a:t> the </a:t>
                </a:r>
                <a:r>
                  <a:rPr lang="pl-PL" dirty="0" err="1">
                    <a:latin typeface="+mj-lt"/>
                  </a:rPr>
                  <a:t>value</a:t>
                </a:r>
                <a:r>
                  <a:rPr lang="pl-PL" dirty="0">
                    <a:latin typeface="+mj-lt"/>
                  </a:rPr>
                  <a:t> of A(h) for </a:t>
                </a:r>
                <a:r>
                  <a:rPr lang="pl-PL" dirty="0" err="1">
                    <a:latin typeface="+mj-lt"/>
                  </a:rPr>
                  <a:t>several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values</a:t>
                </a:r>
                <a:r>
                  <a:rPr lang="pl-PL" dirty="0">
                    <a:latin typeface="+mj-lt"/>
                  </a:rPr>
                  <a:t> of h, we </a:t>
                </a:r>
                <a:r>
                  <a:rPr lang="pl-PL" dirty="0" err="1">
                    <a:latin typeface="+mj-lt"/>
                  </a:rPr>
                  <a:t>can</a:t>
                </a:r>
                <a:r>
                  <a:rPr lang="pl-PL" dirty="0">
                    <a:latin typeface="+mj-lt"/>
                  </a:rPr>
                  <a:t> </a:t>
                </a:r>
                <a:r>
                  <a:rPr lang="pl-PL" dirty="0" err="1">
                    <a:latin typeface="+mj-lt"/>
                  </a:rPr>
                  <a:t>estimate</a:t>
                </a:r>
                <a:r>
                  <a:rPr lang="pl-PL" dirty="0">
                    <a:latin typeface="+mj-lt"/>
                  </a:rPr>
                  <a:t> the </a:t>
                </a:r>
                <a:r>
                  <a:rPr lang="pl-PL" dirty="0" err="1">
                    <a:latin typeface="+mj-lt"/>
                  </a:rPr>
                  <a:t>value</a:t>
                </a:r>
                <a:r>
                  <a:rPr lang="pl-PL" dirty="0">
                    <a:latin typeface="+mj-lt"/>
                  </a:rPr>
                  <a:t> A* by </a:t>
                </a:r>
                <a:r>
                  <a:rPr lang="pl-PL" dirty="0" err="1">
                    <a:latin typeface="+mj-lt"/>
                  </a:rPr>
                  <a:t>extrapolating</a:t>
                </a:r>
                <a:r>
                  <a:rPr lang="pl-PL" dirty="0">
                    <a:latin typeface="+mj-lt"/>
                  </a:rPr>
                  <a:t> the </a:t>
                </a:r>
                <a:r>
                  <a:rPr lang="pl-PL" dirty="0" err="1">
                    <a:latin typeface="+mj-lt"/>
                  </a:rPr>
                  <a:t>estimates</a:t>
                </a:r>
                <a:r>
                  <a:rPr lang="pl-PL" dirty="0">
                    <a:latin typeface="+mj-lt"/>
                  </a:rPr>
                  <a:t> to h=0.</a:t>
                </a:r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8E04B20-4905-4A99-B7CE-F175C2B0A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750015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15328A-2261-4D51-9363-16C34CD1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What</a:t>
            </a:r>
            <a:r>
              <a:rPr lang="pl-PL" b="1" dirty="0"/>
              <a:t> </a:t>
            </a:r>
            <a:r>
              <a:rPr lang="pl-PL" b="1" dirty="0" err="1"/>
              <a:t>integration</a:t>
            </a:r>
            <a:r>
              <a:rPr lang="pl-PL" b="1" dirty="0"/>
              <a:t> </a:t>
            </a:r>
            <a:r>
              <a:rPr lang="pl-PL" b="1" dirty="0" err="1"/>
              <a:t>is</a:t>
            </a:r>
            <a:r>
              <a:rPr lang="pl-PL" b="1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AC66602-1933-4307-9DFD-19C6DD9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06997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l-PL" dirty="0"/>
              <a:t>Integration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process</a:t>
            </a:r>
            <a:r>
              <a:rPr lang="pl-PL" dirty="0"/>
              <a:t> of </a:t>
            </a:r>
            <a:r>
              <a:rPr lang="pl-PL" dirty="0" err="1"/>
              <a:t>evaluating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indefinite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definite</a:t>
            </a:r>
            <a:r>
              <a:rPr lang="pl-PL" dirty="0"/>
              <a:t> </a:t>
            </a:r>
            <a:r>
              <a:rPr lang="pl-PL" dirty="0" err="1"/>
              <a:t>integral</a:t>
            </a:r>
            <a:r>
              <a:rPr lang="pl-PL" dirty="0"/>
              <a:t>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B999F6C-EE25-4FA5-A73D-1DE8D9F1E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62" y="2852731"/>
            <a:ext cx="2389518" cy="2230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B1BA7F57-D92A-4489-9D19-37E6223BE28D}"/>
                  </a:ext>
                </a:extLst>
              </p:cNvPr>
              <p:cNvSpPr txBox="1"/>
              <p:nvPr/>
            </p:nvSpPr>
            <p:spPr>
              <a:xfrm>
                <a:off x="6096000" y="3607826"/>
                <a:ext cx="2286000" cy="720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B1BA7F57-D92A-4489-9D19-37E6223BE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07826"/>
                <a:ext cx="2286000" cy="7206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212674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E81EE8-910F-40A2-B890-0E94940D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Romberg’s</a:t>
            </a:r>
            <a:r>
              <a:rPr lang="pl-PL" b="1" dirty="0"/>
              <a:t> </a:t>
            </a:r>
            <a:r>
              <a:rPr lang="pl-PL" b="1" dirty="0" err="1"/>
              <a:t>method</a:t>
            </a:r>
            <a:r>
              <a:rPr lang="pl-PL" b="1" dirty="0"/>
              <a:t> </a:t>
            </a:r>
            <a:r>
              <a:rPr lang="pl-PL" b="1" dirty="0" err="1"/>
              <a:t>continued</a:t>
            </a:r>
            <a:endParaRPr lang="pl-P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B83641F1-DC6F-40B3-9336-66C37D1B7A82}"/>
                  </a:ext>
                </a:extLst>
              </p:cNvPr>
              <p:cNvSpPr txBox="1"/>
              <p:nvPr/>
            </p:nvSpPr>
            <p:spPr>
              <a:xfrm>
                <a:off x="3059233" y="1932228"/>
                <a:ext cx="556306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R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l-PL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l-PL" b="0" i="0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m:rPr>
                              <m:sty m:val="p"/>
                            </m:rPr>
                            <a:rPr lang="pl-PL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pl-PL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B83641F1-DC6F-40B3-9336-66C37D1B7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33" y="1932228"/>
                <a:ext cx="5563061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ela 14">
            <a:extLst>
              <a:ext uri="{FF2B5EF4-FFF2-40B4-BE49-F238E27FC236}">
                <a16:creationId xmlns:a16="http://schemas.microsoft.com/office/drawing/2014/main" id="{3A1F8F09-4B7D-4E59-B051-9C7744CF0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246304"/>
              </p:ext>
            </p:extLst>
          </p:nvPr>
        </p:nvGraphicFramePr>
        <p:xfrm>
          <a:off x="1066800" y="3166104"/>
          <a:ext cx="10058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908432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53007566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0146436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50982200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69865089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618121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n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n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n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n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n =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78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chemeClr val="bg1"/>
                          </a:solidFill>
                        </a:rPr>
                        <a:t>m = 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0.77174333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982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chemeClr val="bg1"/>
                          </a:solidFill>
                        </a:rPr>
                        <a:t>m =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0.82526296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0.84310283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9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chemeClr val="bg1"/>
                          </a:solidFill>
                        </a:rPr>
                        <a:t>m =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0.83836778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0.84273605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0.84271160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90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chemeClr val="bg1"/>
                          </a:solidFill>
                        </a:rPr>
                        <a:t>m = 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0.84161922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0.84270304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0.84270083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0.84270066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02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chemeClr val="bg1"/>
                          </a:solidFill>
                        </a:rPr>
                        <a:t>m = 16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0.84243051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0.84270093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0.84270079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0.84270079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0.84270079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00581"/>
                  </a:ext>
                </a:extLst>
              </a:tr>
            </a:tbl>
          </a:graphicData>
        </a:graphic>
      </p:graphicFrame>
      <p:sp>
        <p:nvSpPr>
          <p:cNvPr id="15" name="pole tekstowe 14">
            <a:extLst>
              <a:ext uri="{FF2B5EF4-FFF2-40B4-BE49-F238E27FC236}">
                <a16:creationId xmlns:a16="http://schemas.microsoft.com/office/drawing/2014/main" id="{ED3FC94A-C26E-4B06-A328-F8A7CB893D50}"/>
              </a:ext>
            </a:extLst>
          </p:cNvPr>
          <p:cNvSpPr txBox="1"/>
          <p:nvPr/>
        </p:nvSpPr>
        <p:spPr>
          <a:xfrm>
            <a:off x="1066800" y="2796772"/>
            <a:ext cx="5136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 err="1"/>
              <a:t>Approximation</a:t>
            </a:r>
            <a:r>
              <a:rPr lang="pl-PL" sz="2000" dirty="0"/>
              <a:t> of the error </a:t>
            </a:r>
            <a:r>
              <a:rPr lang="pl-PL" sz="2000" dirty="0" err="1"/>
              <a:t>function</a:t>
            </a:r>
            <a:r>
              <a:rPr lang="pl-PL" sz="2000" dirty="0"/>
              <a:t> from 0 to 1</a:t>
            </a:r>
          </a:p>
        </p:txBody>
      </p:sp>
    </p:spTree>
    <p:extLst>
      <p:ext uri="{BB962C8B-B14F-4D97-AF65-F5344CB8AC3E}">
        <p14:creationId xmlns:p14="http://schemas.microsoft.com/office/powerpoint/2010/main" val="754763880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F080A1-2FE7-4AC3-8FD7-B22CC0907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Code</a:t>
            </a:r>
            <a:r>
              <a:rPr lang="pl-PL" b="1" dirty="0"/>
              <a:t> </a:t>
            </a:r>
            <a:r>
              <a:rPr lang="pl-PL" b="1" dirty="0" err="1"/>
              <a:t>example</a:t>
            </a:r>
            <a:endParaRPr lang="pl-PL" b="1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BFD105D-E452-4B2B-B56B-11E184311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6221" y="1981315"/>
            <a:ext cx="6699557" cy="4022725"/>
          </a:xfrm>
        </p:spPr>
      </p:pic>
    </p:spTree>
    <p:extLst>
      <p:ext uri="{BB962C8B-B14F-4D97-AF65-F5344CB8AC3E}">
        <p14:creationId xmlns:p14="http://schemas.microsoft.com/office/powerpoint/2010/main" val="3045533561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E64922-6160-441E-8307-B622B7DE4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22121"/>
            <a:ext cx="9706761" cy="5354842"/>
          </a:xfrm>
        </p:spPr>
        <p:txBody>
          <a:bodyPr anchor="ctr">
            <a:normAutofit/>
          </a:bodyPr>
          <a:lstStyle/>
          <a:p>
            <a:pPr marL="457200" lvl="1" indent="0" algn="ctr">
              <a:buNone/>
            </a:pPr>
            <a:r>
              <a:rPr lang="pl-PL" sz="6200" dirty="0" err="1"/>
              <a:t>Thank</a:t>
            </a:r>
            <a:r>
              <a:rPr lang="pl-PL" sz="6200" dirty="0"/>
              <a:t> </a:t>
            </a:r>
            <a:r>
              <a:rPr lang="pl-PL" sz="6200" dirty="0" err="1"/>
              <a:t>you</a:t>
            </a:r>
            <a:r>
              <a:rPr lang="pl-PL" sz="6200" dirty="0"/>
              <a:t> for </a:t>
            </a:r>
            <a:r>
              <a:rPr lang="pl-PL" sz="6200" dirty="0" err="1"/>
              <a:t>your</a:t>
            </a:r>
            <a:r>
              <a:rPr lang="pl-PL" sz="6200" dirty="0"/>
              <a:t> </a:t>
            </a:r>
            <a:r>
              <a:rPr lang="pl-PL" sz="6200" dirty="0" err="1"/>
              <a:t>attention</a:t>
            </a:r>
            <a:r>
              <a:rPr lang="pl-PL" sz="6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76221399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FD97F1-210D-4AC9-A2D5-2533BE71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Why</a:t>
            </a:r>
            <a:r>
              <a:rPr lang="pl-PL" b="1" dirty="0"/>
              <a:t> </a:t>
            </a:r>
            <a:r>
              <a:rPr lang="pl-PL" b="1" dirty="0" err="1"/>
              <a:t>use</a:t>
            </a:r>
            <a:r>
              <a:rPr lang="pl-PL" b="1" dirty="0"/>
              <a:t> </a:t>
            </a:r>
            <a:r>
              <a:rPr lang="pl-PL" b="1" dirty="0" err="1"/>
              <a:t>numerical</a:t>
            </a:r>
            <a:r>
              <a:rPr lang="pl-PL" b="1" dirty="0"/>
              <a:t> </a:t>
            </a:r>
            <a:r>
              <a:rPr lang="pl-PL" b="1" dirty="0" err="1"/>
              <a:t>integration</a:t>
            </a:r>
            <a:r>
              <a:rPr lang="pl-PL" b="1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F14E24FA-2AB6-4050-A0E9-FB86E0FDAC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pl-PL" dirty="0"/>
                  <a:t>No </a:t>
                </a:r>
                <a:r>
                  <a:rPr lang="pl-PL" dirty="0" err="1"/>
                  <a:t>analytical</a:t>
                </a:r>
                <a:r>
                  <a:rPr lang="pl-PL" dirty="0"/>
                  <a:t> </a:t>
                </a:r>
                <a:r>
                  <a:rPr lang="pl-PL" dirty="0" err="1"/>
                  <a:t>solution</a:t>
                </a:r>
                <a:r>
                  <a:rPr lang="pl-PL" dirty="0"/>
                  <a:t> </a:t>
                </a:r>
                <a:r>
                  <a:rPr lang="pl-PL" dirty="0" err="1"/>
                  <a:t>exists</a:t>
                </a:r>
                <a:r>
                  <a:rPr lang="pl-PL" dirty="0"/>
                  <a:t>, </a:t>
                </a:r>
                <a:r>
                  <a:rPr lang="pl-PL" dirty="0" err="1"/>
                  <a:t>e.g</a:t>
                </a:r>
                <a:r>
                  <a:rPr lang="pl-PL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b="0" i="0" smtClean="0">
                        <a:latin typeface="Cambria Math" panose="02040503050406030204" pitchFamily="18" charset="0"/>
                      </a:rPr>
                      <m:t>Error</m:t>
                    </m:r>
                    <m:r>
                      <a:rPr lang="pl-PL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l-PL" b="0" i="0" smtClean="0">
                        <a:latin typeface="Cambria Math" panose="02040503050406030204" pitchFamily="18" charset="0"/>
                      </a:rPr>
                      <m:t>function</m:t>
                    </m:r>
                    <m:nary>
                      <m:naryPr>
                        <m:limLoc m:val="undOvr"/>
                        <m:ctrlPr>
                          <a:rPr lang="pl-P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pl-PL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sSup>
                          <m:sSupPr>
                            <m:ctrlPr>
                              <a:rPr lang="pl-PL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pl-PL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pl-PL" dirty="0"/>
              </a:p>
              <a:p>
                <a:r>
                  <a:rPr lang="pl-PL" dirty="0" err="1"/>
                  <a:t>Function</a:t>
                </a:r>
                <a:r>
                  <a:rPr lang="pl-PL" dirty="0"/>
                  <a:t> </a:t>
                </a:r>
                <a:r>
                  <a:rPr lang="pl-PL" dirty="0" err="1"/>
                  <a:t>is</a:t>
                </a:r>
                <a:r>
                  <a:rPr lang="pl-PL" dirty="0"/>
                  <a:t> </a:t>
                </a:r>
                <a:r>
                  <a:rPr lang="pl-PL" dirty="0" err="1"/>
                  <a:t>defined</a:t>
                </a:r>
                <a:r>
                  <a:rPr lang="pl-PL" dirty="0"/>
                  <a:t> </a:t>
                </a:r>
                <a:r>
                  <a:rPr lang="pl-PL" dirty="0" err="1"/>
                  <a:t>discretely</a:t>
                </a:r>
                <a:endParaRPr lang="pl-PL" dirty="0"/>
              </a:p>
              <a:p>
                <a:r>
                  <a:rPr lang="pl-PL" dirty="0"/>
                  <a:t>We do not </a:t>
                </a:r>
                <a:r>
                  <a:rPr lang="pl-PL" dirty="0" err="1"/>
                  <a:t>have</a:t>
                </a:r>
                <a:r>
                  <a:rPr lang="pl-PL" dirty="0"/>
                  <a:t> </a:t>
                </a:r>
                <a:r>
                  <a:rPr lang="pl-PL" dirty="0" err="1"/>
                  <a:t>closed</a:t>
                </a:r>
                <a:r>
                  <a:rPr lang="pl-PL" dirty="0"/>
                  <a:t> form of the </a:t>
                </a:r>
                <a:r>
                  <a:rPr lang="pl-PL" dirty="0" err="1"/>
                  <a:t>expression</a:t>
                </a:r>
                <a:r>
                  <a:rPr lang="pl-PL" dirty="0"/>
                  <a:t>, </a:t>
                </a:r>
                <a:r>
                  <a:rPr lang="pl-PL" dirty="0" err="1"/>
                  <a:t>e.g</a:t>
                </a:r>
                <a:r>
                  <a:rPr lang="pl-PL" dirty="0"/>
                  <a:t>. </a:t>
                </a:r>
                <a:r>
                  <a:rPr lang="pl-PL" dirty="0" err="1"/>
                  <a:t>we’re</a:t>
                </a:r>
                <a:r>
                  <a:rPr lang="pl-PL" dirty="0"/>
                  <a:t> </a:t>
                </a:r>
                <a:r>
                  <a:rPr lang="pl-PL" dirty="0" err="1"/>
                  <a:t>working</a:t>
                </a:r>
                <a:r>
                  <a:rPr lang="pl-PL" dirty="0"/>
                  <a:t> with </a:t>
                </a:r>
                <a:r>
                  <a:rPr lang="pl-PL" dirty="0" err="1"/>
                  <a:t>some</a:t>
                </a:r>
                <a:r>
                  <a:rPr lang="pl-PL" dirty="0"/>
                  <a:t> </a:t>
                </a:r>
                <a:r>
                  <a:rPr lang="pl-PL" dirty="0" err="1"/>
                  <a:t>signal</a:t>
                </a:r>
                <a:r>
                  <a:rPr lang="pl-PL" dirty="0"/>
                  <a:t> in real </a:t>
                </a:r>
                <a:r>
                  <a:rPr lang="pl-PL" dirty="0" err="1"/>
                  <a:t>time</a:t>
                </a:r>
                <a:endParaRPr lang="pl-PL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F14E24FA-2AB6-4050-A0E9-FB86E0FDAC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807371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220F1D-E0BB-4900-9D20-1B5788D7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pl-PL" b="1" dirty="0"/>
              <a:t>Riemann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BB41B9A5-353F-44FD-B982-D262D38FA3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The basic idea of the Riemann integral is to use very simple approximations for the area</a:t>
                </a:r>
                <a:r>
                  <a:rPr lang="pl-PL" b="0" i="0" dirty="0">
                    <a:solidFill>
                      <a:srgbClr val="202122"/>
                    </a:solidFill>
                    <a:effectLst/>
                  </a:rPr>
                  <a:t> </a:t>
                </a:r>
                <a:r>
                  <a:rPr lang="pl-PL" i="0" dirty="0">
                    <a:solidFill>
                      <a:srgbClr val="202122"/>
                    </a:solidFill>
                    <a:effectLst/>
                  </a:rPr>
                  <a:t>S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 </a:t>
                </a:r>
                <a:r>
                  <a:rPr lang="pl-PL" b="0" i="0" dirty="0" err="1">
                    <a:solidFill>
                      <a:srgbClr val="202122"/>
                    </a:solidFill>
                    <a:effectLst/>
                  </a:rPr>
                  <a:t>under</a:t>
                </a:r>
                <a:r>
                  <a:rPr lang="pl-PL" b="0" i="0" dirty="0">
                    <a:solidFill>
                      <a:srgbClr val="202122"/>
                    </a:solidFill>
                    <a:effectLst/>
                  </a:rPr>
                  <a:t> the </a:t>
                </a:r>
                <a:r>
                  <a:rPr lang="pl-PL" b="0" i="0" dirty="0" err="1">
                    <a:solidFill>
                      <a:srgbClr val="202122"/>
                    </a:solidFill>
                    <a:effectLst/>
                  </a:rPr>
                  <a:t>curve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. By taking better and better approximations, we can say that "in the limit" we get exactly the area of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</a:rPr>
                  <a:t>S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 under the curve</a:t>
                </a:r>
                <a:r>
                  <a:rPr lang="pl-PL" b="0" i="0" dirty="0">
                    <a:solidFill>
                      <a:srgbClr val="202122"/>
                    </a:solidFill>
                    <a:effectLst/>
                  </a:rPr>
                  <a:t> : </a:t>
                </a:r>
                <a:endParaRPr lang="pl-PL" b="1" i="0" dirty="0">
                  <a:solidFill>
                    <a:srgbClr val="21242C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pl-PL" dirty="0"/>
                  <a:t>Riemann sum for uniform </a:t>
                </a:r>
                <a:r>
                  <a:rPr lang="pl-PL" dirty="0" err="1"/>
                  <a:t>distribution</a:t>
                </a:r>
                <a:r>
                  <a:rPr lang="pl-PL" dirty="0"/>
                  <a:t> :</a:t>
                </a:r>
              </a:p>
              <a:p>
                <a:pPr marL="0" indent="0">
                  <a:buNone/>
                </a:pPr>
                <a:br>
                  <a:rPr lang="pl-PL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l-PL" b="1" i="0" dirty="0">
                  <a:solidFill>
                    <a:srgbClr val="21242C"/>
                  </a:solidFill>
                  <a:effectLst/>
                  <a:latin typeface="Lato" panose="020F0502020204030203" pitchFamily="34" charset="-18"/>
                </a:endParaRPr>
              </a:p>
              <a:p>
                <a:endParaRPr lang="en-US" b="1" i="0" dirty="0">
                  <a:solidFill>
                    <a:srgbClr val="21242C"/>
                  </a:solidFill>
                  <a:effectLst/>
                  <a:latin typeface="Lato" panose="020F0502020204030203" pitchFamily="34" charset="-18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BB41B9A5-353F-44FD-B982-D262D38FA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736592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DC3B3F-3C3B-42AD-8BA7-17A25675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Riemann Sum </a:t>
            </a:r>
            <a:r>
              <a:rPr lang="pl-PL" b="1" dirty="0" err="1"/>
              <a:t>continued</a:t>
            </a:r>
            <a:endParaRPr lang="pl-P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2C7963F0-F88B-454B-9C92-400E096F9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:r>
                  <a:rPr lang="en-US" i="0" dirty="0">
                    <a:solidFill>
                      <a:srgbClr val="21242C"/>
                    </a:solidFill>
                    <a:effectLst/>
                  </a:rPr>
                  <a:t>By definition, the definite integral is the limit of the Riemann sum</a:t>
                </a:r>
                <a:r>
                  <a:rPr lang="pl-PL" i="0" dirty="0">
                    <a:solidFill>
                      <a:srgbClr val="21242C"/>
                    </a:solidFill>
                    <a:effectLst/>
                  </a:rPr>
                  <a:t>:</a:t>
                </a:r>
                <a:br>
                  <a:rPr lang="pl-PL" i="0" dirty="0">
                    <a:solidFill>
                      <a:srgbClr val="21242C"/>
                    </a:solidFill>
                    <a:effectLst/>
                  </a:rPr>
                </a:br>
                <a:br>
                  <a:rPr lang="pl-PL" b="1" i="0" dirty="0">
                    <a:solidFill>
                      <a:srgbClr val="21242C"/>
                    </a:solidFill>
                    <a:effectLst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pl-PL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l-P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l-P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br>
                  <a:rPr lang="pl-PL" dirty="0"/>
                </a:br>
                <a:endParaRPr lang="pl-PL" dirty="0"/>
              </a:p>
              <a:p>
                <a:r>
                  <a:rPr lang="pl-PL" sz="2000" dirty="0" err="1"/>
                  <a:t>If</a:t>
                </a:r>
                <a:r>
                  <a:rPr lang="pl-PL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l-PL" sz="2000" dirty="0"/>
                  <a:t> for </a:t>
                </a:r>
                <a:r>
                  <a:rPr lang="pl-PL" sz="2000" dirty="0" err="1"/>
                  <a:t>all</a:t>
                </a:r>
                <a:r>
                  <a:rPr lang="pl-PL" sz="2000" dirty="0"/>
                  <a:t> </a:t>
                </a: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l-PL" sz="2000" dirty="0"/>
                  <a:t>, </a:t>
                </a:r>
                <a:r>
                  <a:rPr lang="pl-PL" sz="2000" dirty="0" err="1"/>
                  <a:t>then</a:t>
                </a:r>
                <a:r>
                  <a:rPr lang="pl-PL" sz="2000" dirty="0"/>
                  <a:t> S </a:t>
                </a:r>
                <a:r>
                  <a:rPr lang="pl-PL" sz="2000" dirty="0" err="1"/>
                  <a:t>is</a:t>
                </a:r>
                <a:r>
                  <a:rPr lang="pl-PL" sz="2000" dirty="0"/>
                  <a:t> </a:t>
                </a:r>
                <a:r>
                  <a:rPr lang="pl-PL" sz="2000" dirty="0" err="1"/>
                  <a:t>called</a:t>
                </a:r>
                <a:r>
                  <a:rPr lang="pl-PL" sz="2000" dirty="0"/>
                  <a:t> a </a:t>
                </a:r>
                <a:r>
                  <a:rPr lang="pl-PL" sz="2000" dirty="0" err="1"/>
                  <a:t>left</a:t>
                </a:r>
                <a:r>
                  <a:rPr lang="pl-PL" sz="2000" dirty="0"/>
                  <a:t> </a:t>
                </a:r>
                <a:r>
                  <a:rPr lang="pl-PL" sz="2000" dirty="0" err="1"/>
                  <a:t>rule</a:t>
                </a:r>
                <a:endParaRPr lang="pl-PL" sz="2000" dirty="0"/>
              </a:p>
              <a:p>
                <a:r>
                  <a:rPr lang="pl-PL" sz="20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000" dirty="0"/>
                  <a:t> for </a:t>
                </a:r>
                <a:r>
                  <a:rPr lang="pl-PL" sz="2000" dirty="0" err="1"/>
                  <a:t>all</a:t>
                </a:r>
                <a:r>
                  <a:rPr lang="pl-PL" sz="2000" dirty="0"/>
                  <a:t> </a:t>
                </a: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l-PL" sz="2000" dirty="0"/>
                  <a:t>, </a:t>
                </a:r>
                <a:r>
                  <a:rPr lang="pl-PL" sz="2000" dirty="0" err="1"/>
                  <a:t>then</a:t>
                </a:r>
                <a:r>
                  <a:rPr lang="pl-PL" sz="2000" dirty="0"/>
                  <a:t> S </a:t>
                </a:r>
                <a:r>
                  <a:rPr lang="pl-PL" sz="2000" dirty="0" err="1"/>
                  <a:t>is</a:t>
                </a:r>
                <a:r>
                  <a:rPr lang="pl-PL" sz="2000" dirty="0"/>
                  <a:t> </a:t>
                </a:r>
                <a:r>
                  <a:rPr lang="pl-PL" sz="2000" dirty="0" err="1"/>
                  <a:t>called</a:t>
                </a:r>
                <a:r>
                  <a:rPr lang="pl-PL" sz="2000" dirty="0"/>
                  <a:t> a </a:t>
                </a:r>
                <a:r>
                  <a:rPr lang="pl-PL" sz="2000" dirty="0" err="1"/>
                  <a:t>right</a:t>
                </a:r>
                <a:r>
                  <a:rPr lang="pl-PL" sz="2000" dirty="0"/>
                  <a:t> </a:t>
                </a:r>
                <a:r>
                  <a:rPr lang="pl-PL" sz="2000" dirty="0" err="1"/>
                  <a:t>rule</a:t>
                </a:r>
                <a:endParaRPr lang="pl-PL" sz="2000" dirty="0"/>
              </a:p>
              <a:p>
                <a:r>
                  <a:rPr lang="pl-PL" sz="20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r>
                  <a:rPr lang="pl-PL" sz="2000" dirty="0"/>
                  <a:t> for </a:t>
                </a:r>
                <a:r>
                  <a:rPr lang="pl-PL" sz="2000" dirty="0" err="1"/>
                  <a:t>all</a:t>
                </a:r>
                <a:r>
                  <a:rPr lang="pl-PL" sz="2000" dirty="0"/>
                  <a:t> </a:t>
                </a: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l-PL" sz="2000" dirty="0"/>
                  <a:t>, </a:t>
                </a:r>
                <a:r>
                  <a:rPr lang="pl-PL" sz="2000" dirty="0" err="1"/>
                  <a:t>then</a:t>
                </a:r>
                <a:r>
                  <a:rPr lang="pl-PL" sz="2000" dirty="0"/>
                  <a:t> S </a:t>
                </a:r>
                <a:r>
                  <a:rPr lang="pl-PL" sz="2000" dirty="0" err="1"/>
                  <a:t>is</a:t>
                </a:r>
                <a:r>
                  <a:rPr lang="pl-PL" sz="2000" dirty="0"/>
                  <a:t> </a:t>
                </a:r>
                <a:r>
                  <a:rPr lang="pl-PL" sz="2000" dirty="0" err="1"/>
                  <a:t>called</a:t>
                </a:r>
                <a:r>
                  <a:rPr lang="pl-PL" sz="2000" dirty="0"/>
                  <a:t> a </a:t>
                </a:r>
                <a:r>
                  <a:rPr lang="pl-PL" sz="2000" dirty="0" err="1"/>
                  <a:t>midpoint</a:t>
                </a:r>
                <a:r>
                  <a:rPr lang="pl-PL" sz="2000" dirty="0"/>
                  <a:t> </a:t>
                </a:r>
                <a:r>
                  <a:rPr lang="pl-PL" sz="2000" dirty="0" err="1"/>
                  <a:t>rule</a:t>
                </a:r>
                <a:endParaRPr lang="pl-PL" sz="20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2C7963F0-F88B-454B-9C92-400E096F9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484845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ytuł 1">
                <a:extLst>
                  <a:ext uri="{FF2B5EF4-FFF2-40B4-BE49-F238E27FC236}">
                    <a16:creationId xmlns:a16="http://schemas.microsoft.com/office/drawing/2014/main" id="{93CDE617-7EBF-408B-B25B-C31943C59D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l-PL" b="1" dirty="0" err="1"/>
                  <a:t>Left</a:t>
                </a:r>
                <a:r>
                  <a:rPr lang="pl-PL" b="1" dirty="0"/>
                  <a:t> Riemann Sum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pl-PL" sz="27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pl-PL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pl-PL" sz="27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pl-PL" sz="27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l-PL" sz="2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l-PL" sz="27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pl-PL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nary>
                          <m:naryPr>
                            <m:chr m:val="∑"/>
                            <m:ctrlPr>
                              <a:rPr lang="pl-PL" sz="27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l-PL" sz="2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l-PL" sz="27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2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pl-PL" sz="27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pl-PL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l-PL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pl-PL" sz="2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l-PL" sz="2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2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2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2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2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pl-PL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pt-BR" sz="27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pt-BR" sz="2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l-PL" sz="27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pl-PL" sz="27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sz="27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pl-PL" sz="27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pl-PL" sz="2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l-PL" sz="27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l-PL" sz="27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l-PL" sz="27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pl-PL" sz="2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l-PL" sz="2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l-PL" sz="2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l-PL" sz="2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</m:nary>
                  </m:oMath>
                </a14:m>
                <a:endParaRPr lang="pl-PL" sz="2700" b="1" dirty="0"/>
              </a:p>
            </p:txBody>
          </p:sp>
        </mc:Choice>
        <mc:Fallback xmlns="">
          <p:sp>
            <p:nvSpPr>
              <p:cNvPr id="2" name="Tytuł 1">
                <a:extLst>
                  <a:ext uri="{FF2B5EF4-FFF2-40B4-BE49-F238E27FC236}">
                    <a16:creationId xmlns:a16="http://schemas.microsoft.com/office/drawing/2014/main" id="{93CDE617-7EBF-408B-B25B-C31943C59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t="-210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77E69BA-87F6-4D8A-8528-3E1A83A8A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sz="20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87AC9D3-1F28-4D77-A394-F6DBAD8F9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4" y="2678112"/>
            <a:ext cx="45910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32317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76EDA1-B3CD-4253-9463-01C68DB1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Estimation</a:t>
            </a:r>
            <a:r>
              <a:rPr lang="pl-PL" b="1" dirty="0"/>
              <a:t> Error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F0D35159-D0F8-4DE5-850D-C5D722869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16" y="1846263"/>
            <a:ext cx="4905093" cy="4022725"/>
          </a:xfrm>
        </p:spPr>
      </p:pic>
    </p:spTree>
    <p:extLst>
      <p:ext uri="{BB962C8B-B14F-4D97-AF65-F5344CB8AC3E}">
        <p14:creationId xmlns:p14="http://schemas.microsoft.com/office/powerpoint/2010/main" val="1204700415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B45979-31D9-4ED7-982E-D9F55CBB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b="1" i="0" dirty="0">
                <a:solidFill>
                  <a:srgbClr val="000000"/>
                </a:solidFill>
                <a:effectLst/>
              </a:rPr>
              <a:t>Right Riemann sum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6DC024E-6D31-4163-83D1-1C1953EB3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2319338"/>
            <a:ext cx="4591050" cy="3076575"/>
          </a:xfrm>
        </p:spPr>
      </p:pic>
    </p:spTree>
    <p:extLst>
      <p:ext uri="{BB962C8B-B14F-4D97-AF65-F5344CB8AC3E}">
        <p14:creationId xmlns:p14="http://schemas.microsoft.com/office/powerpoint/2010/main" val="742116659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99F5DD-E775-4453-8E9D-C810B4DF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Midpoint</a:t>
            </a:r>
            <a:r>
              <a:rPr lang="pl-PL" b="1" dirty="0"/>
              <a:t> Riemann sum</a:t>
            </a:r>
          </a:p>
        </p:txBody>
      </p:sp>
      <p:pic>
        <p:nvPicPr>
          <p:cNvPr id="16" name="Symbol zastępczy zawartości 15">
            <a:extLst>
              <a:ext uri="{FF2B5EF4-FFF2-40B4-BE49-F238E27FC236}">
                <a16:creationId xmlns:a16="http://schemas.microsoft.com/office/drawing/2014/main" id="{008F9658-BB9D-4E93-B223-D7AE2772D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38" y="2319338"/>
            <a:ext cx="4591050" cy="3076575"/>
          </a:xfrm>
        </p:spPr>
      </p:pic>
    </p:spTree>
    <p:extLst>
      <p:ext uri="{BB962C8B-B14F-4D97-AF65-F5344CB8AC3E}">
        <p14:creationId xmlns:p14="http://schemas.microsoft.com/office/powerpoint/2010/main" val="1927705315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1168</TotalTime>
  <Words>482</Words>
  <Application>Microsoft Office PowerPoint</Application>
  <PresentationFormat>Panoramiczny</PresentationFormat>
  <Paragraphs>72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Cambria Math</vt:lpstr>
      <vt:lpstr>Lato</vt:lpstr>
      <vt:lpstr>Retrospekcja</vt:lpstr>
      <vt:lpstr>Numerical integration methods</vt:lpstr>
      <vt:lpstr>What integration is?</vt:lpstr>
      <vt:lpstr>Why use numerical integration?</vt:lpstr>
      <vt:lpstr>Riemann Sum</vt:lpstr>
      <vt:lpstr>Riemann Sum continued</vt:lpstr>
      <vt:lpstr>Left Riemann Sum ∫1_a^b▒〖f(x)dx≈∑_(i=1)^n▒〖∆x∗f(x_i)〗=(b-a)/n⁡∑_(i=1)^n▒〖f(x_i)〗 〗</vt:lpstr>
      <vt:lpstr>Estimation Error</vt:lpstr>
      <vt:lpstr>Right Riemann sum</vt:lpstr>
      <vt:lpstr>Midpoint Riemann sum</vt:lpstr>
      <vt:lpstr>Code example</vt:lpstr>
      <vt:lpstr>Trapezoidal rule Instead of fitting rectangles under the curve we can use trapezoids:</vt:lpstr>
      <vt:lpstr>Trapezoidal rule continued</vt:lpstr>
      <vt:lpstr>Code example</vt:lpstr>
      <vt:lpstr>Trapezoidal rule vs Riemann sums</vt:lpstr>
      <vt:lpstr>Simpson’s 1/3 rule</vt:lpstr>
      <vt:lpstr>Simpson’s 1/3 rule continued</vt:lpstr>
      <vt:lpstr>Code example</vt:lpstr>
      <vt:lpstr>Simpson’s 3/8 rule Similar to Simspon’s 1/3 rule except we use higher order polynomial</vt:lpstr>
      <vt:lpstr>Romberg’s method</vt:lpstr>
      <vt:lpstr>Romberg’s method continued</vt:lpstr>
      <vt:lpstr>Code example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Metelino</dc:creator>
  <cp:lastModifiedBy>Metelino</cp:lastModifiedBy>
  <cp:revision>56</cp:revision>
  <dcterms:created xsi:type="dcterms:W3CDTF">2021-05-15T14:05:35Z</dcterms:created>
  <dcterms:modified xsi:type="dcterms:W3CDTF">2021-05-18T08:36:07Z</dcterms:modified>
</cp:coreProperties>
</file>